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9DDD6-374C-4C3E-9475-E7D54AAE2088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92B6-571D-4808-BE3F-DA82BF361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78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C886-49E9-4F06-9F3E-ED0993CBE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959279"/>
            <a:ext cx="10572000" cy="3460919"/>
          </a:xfrm>
        </p:spPr>
        <p:txBody>
          <a:bodyPr/>
          <a:lstStyle/>
          <a:p>
            <a:r>
              <a:rPr lang="es-ES" dirty="0"/>
              <a:t>¿Hay diferencia en el consumo de cerveza entre la gente que practica deporte y la que no?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F705D3-D0D7-49C6-AED3-50AABAE2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AdriCri22</a:t>
            </a:r>
          </a:p>
        </p:txBody>
      </p:sp>
      <p:pic>
        <p:nvPicPr>
          <p:cNvPr id="4" name="Picture 2" descr="Michael Villamizar - Bio">
            <a:extLst>
              <a:ext uri="{FF2B5EF4-FFF2-40B4-BE49-F238E27FC236}">
                <a16:creationId xmlns:a16="http://schemas.microsoft.com/office/drawing/2014/main" id="{FCD6D70A-5FCC-442D-899F-82332600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3" y="6267954"/>
            <a:ext cx="2070023" cy="4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275A6C20-BC20-44FF-85AF-A6BB2B8FE86F}"/>
              </a:ext>
            </a:extLst>
          </p:cNvPr>
          <p:cNvSpPr txBox="1">
            <a:spLocks/>
          </p:cNvSpPr>
          <p:nvPr/>
        </p:nvSpPr>
        <p:spPr>
          <a:xfrm>
            <a:off x="9183269" y="6267954"/>
            <a:ext cx="3008731" cy="59004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Probabilidad y estadística</a:t>
            </a:r>
          </a:p>
          <a:p>
            <a:pPr algn="r"/>
            <a:r>
              <a:rPr lang="es-E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Grado en ingeniería informática</a:t>
            </a:r>
          </a:p>
          <a:p>
            <a:pPr algn="r"/>
            <a:endParaRPr lang="es-ES" sz="14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94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A869E-5AB8-4A29-A15A-33DB0088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</a:t>
            </a:r>
          </a:p>
        </p:txBody>
      </p:sp>
      <p:pic>
        <p:nvPicPr>
          <p:cNvPr id="2050" name="Picture 2" descr="IMG y Frases de los Simpson - #trivi-amigos">
            <a:extLst>
              <a:ext uri="{FF2B5EF4-FFF2-40B4-BE49-F238E27FC236}">
                <a16:creationId xmlns:a16="http://schemas.microsoft.com/office/drawing/2014/main" id="{EA3786EF-6692-4175-99CC-A9186DB8AA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0" y="4590330"/>
            <a:ext cx="4307516" cy="23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Download Gif Happy Birthday Beer | PNG &amp; GIF BASE">
            <a:extLst>
              <a:ext uri="{FF2B5EF4-FFF2-40B4-BE49-F238E27FC236}">
                <a16:creationId xmlns:a16="http://schemas.microsoft.com/office/drawing/2014/main" id="{3ED57CC0-F1BE-4A2C-8BA6-1547925BFE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30" y="3777006"/>
            <a:ext cx="2374843" cy="23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toedit#vs#versus#png #remixit | Desenhos dragonball, Desenhos  aleatórios, Paisagem desenho">
            <a:extLst>
              <a:ext uri="{FF2B5EF4-FFF2-40B4-BE49-F238E27FC236}">
                <a16:creationId xmlns:a16="http://schemas.microsoft.com/office/drawing/2014/main" id="{62751583-CEBF-4AFA-87B8-53786F7D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30" y="5163679"/>
            <a:ext cx="2374842" cy="23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tness Workout Sticker by fitnessMANAGEMENT for iOS &amp; Android | GIPHY">
            <a:extLst>
              <a:ext uri="{FF2B5EF4-FFF2-40B4-BE49-F238E27FC236}">
                <a16:creationId xmlns:a16="http://schemas.microsoft.com/office/drawing/2014/main" id="{70C025CA-DDBC-49E5-BBB0-1AAD8CBD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96" y="4294180"/>
            <a:ext cx="3299288" cy="25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5B10C4-56B4-4A6C-9B5C-7C54347162EA}"/>
              </a:ext>
            </a:extLst>
          </p:cNvPr>
          <p:cNvSpPr txBox="1"/>
          <p:nvPr/>
        </p:nvSpPr>
        <p:spPr>
          <a:xfrm>
            <a:off x="325664" y="2521396"/>
            <a:ext cx="1202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Queremos determinar si las personas que hacen deporte beben la misma cantidad de cerveza que las personas que no realizan ningún deporte. </a:t>
            </a:r>
          </a:p>
        </p:txBody>
      </p:sp>
    </p:spTree>
    <p:extLst>
      <p:ext uri="{BB962C8B-B14F-4D97-AF65-F5344CB8AC3E}">
        <p14:creationId xmlns:p14="http://schemas.microsoft.com/office/powerpoint/2010/main" val="2360056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A5BC1-7DF0-4F4B-B36E-2143B78A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de hipótesis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40B4E0-EF09-49C1-ADD0-8E117418C673}"/>
              </a:ext>
            </a:extLst>
          </p:cNvPr>
          <p:cNvSpPr txBox="1"/>
          <p:nvPr/>
        </p:nvSpPr>
        <p:spPr>
          <a:xfrm>
            <a:off x="298254" y="2417831"/>
            <a:ext cx="1159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Mediante el uso de la estadística y la inferencia podemos plantear que queremos buscar lo siguiente: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83E6055-37E9-470E-BDDF-AB63AE1B98AC}"/>
                  </a:ext>
                </a:extLst>
              </p:cNvPr>
              <p:cNvSpPr txBox="1"/>
              <p:nvPr/>
            </p:nvSpPr>
            <p:spPr>
              <a:xfrm>
                <a:off x="856430" y="3788758"/>
                <a:ext cx="6440068" cy="174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4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𝐷𝑒𝑝𝑜𝑟𝑡𝑒</m:t>
                                  </m:r>
                                </m:sub>
                              </m:sSub>
                              <m:r>
                                <a:rPr lang="es-E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𝑁𝑜</m:t>
                                  </m:r>
                                  <m: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𝑑𝑒𝑝𝑜𝑟𝑡𝑒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𝐷𝑒𝑝𝑜𝑟𝑡𝑒</m:t>
                                  </m:r>
                                </m:sub>
                              </m:sSub>
                              <m:r>
                                <a:rPr lang="es-ES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𝑁𝑜</m:t>
                                  </m:r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𝑑𝑒𝑝𝑜𝑟𝑡𝑒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s-ES" sz="4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83E6055-37E9-470E-BDDF-AB63AE1B9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30" y="3788758"/>
                <a:ext cx="6440068" cy="1740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Analytics GIFs - Get the best GIF on GIPHY">
            <a:extLst>
              <a:ext uri="{FF2B5EF4-FFF2-40B4-BE49-F238E27FC236}">
                <a16:creationId xmlns:a16="http://schemas.microsoft.com/office/drawing/2014/main" id="{4ADB7EB1-79A2-40CC-A457-C83D180CE9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06" y="3373052"/>
            <a:ext cx="3323237" cy="24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44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80D0C-4258-4C79-B264-E61ACD04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de campo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C47E1D-9D0D-48E9-9E4B-87B3F4C24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8" y="2573817"/>
            <a:ext cx="4130694" cy="17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038D55-6350-44F9-AA75-3A41E788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84" y="4889490"/>
            <a:ext cx="1903481" cy="1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rogramming transparent GIF on GIFER - by Conjunrad">
            <a:extLst>
              <a:ext uri="{FF2B5EF4-FFF2-40B4-BE49-F238E27FC236}">
                <a16:creationId xmlns:a16="http://schemas.microsoft.com/office/drawing/2014/main" id="{0A8B9557-F927-4027-BDCE-30F6ECE6FD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98" y="2623509"/>
            <a:ext cx="4529108" cy="33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70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204B-44EE-4A88-9754-39BA6E2C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Visualizamos los datos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340408-62E1-4C3F-B982-BA8C4FED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71" y="2039567"/>
            <a:ext cx="5342542" cy="45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30AEE27-5C75-47B6-AFEE-B95ADA982A7D}"/>
                  </a:ext>
                </a:extLst>
              </p:cNvPr>
              <p:cNvSpPr txBox="1"/>
              <p:nvPr/>
            </p:nvSpPr>
            <p:spPr>
              <a:xfrm>
                <a:off x="931229" y="3440220"/>
                <a:ext cx="4067117" cy="1667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s-ES" dirty="0"/>
                  <a:t>Variables independientes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s-ES" dirty="0"/>
                  <a:t>Distribución no normal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&gt;100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30AEE27-5C75-47B6-AFEE-B95ADA98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29" y="3440220"/>
                <a:ext cx="4067117" cy="1667123"/>
              </a:xfrm>
              <a:prstGeom prst="rect">
                <a:avLst/>
              </a:prstGeom>
              <a:blipFill>
                <a:blip r:embed="rId3"/>
                <a:stretch>
                  <a:fillRect l="-1049" b="-40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029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747FE-4353-44FF-9DBC-A89D133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Calculamos el estadístico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CF9139D-4616-4CFB-9F5C-BE99B7AFAD5E}"/>
                  </a:ext>
                </a:extLst>
              </p:cNvPr>
              <p:cNvSpPr txBox="1"/>
              <p:nvPr/>
            </p:nvSpPr>
            <p:spPr>
              <a:xfrm>
                <a:off x="1336108" y="3721876"/>
                <a:ext cx="10509608" cy="1522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dirty="0"/>
                  <a:t>Calculamos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𝐷𝑒𝑝𝑜𝑟𝑡𝑒</m:t>
                                </m:r>
                              </m:sub>
                            </m:s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𝑑𝑒𝑝𝑜𝑟𝑡𝑒</m:t>
                                </m:r>
                              </m:sub>
                            </m:sSub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𝐷𝑒𝑝𝑜𝑟𝑡𝑒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𝐷𝑒𝑝𝑜𝑟𝑡𝑒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𝑑𝑒𝑝𝑜𝑟𝑡𝑒</m:t>
                                    </m:r>
                                  </m:sub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𝑑𝑒𝑝𝑜𝑟𝑡𝑒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0.6360966−0.444222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1.658714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/5000+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1.609415/5000</m:t>
                            </m:r>
                          </m:e>
                        </m:rad>
                      </m:den>
                    </m:f>
                    <m:r>
                      <a:rPr lang="es-ES" sz="2400" i="1">
                        <a:latin typeface="Cambria Math" panose="02040503050406030204" pitchFamily="18" charset="0"/>
                      </a:rPr>
                      <m:t>=7.505038</m:t>
                    </m:r>
                  </m:oMath>
                </a14:m>
                <a:endParaRPr lang="es-ES" sz="2400" dirty="0"/>
              </a:p>
              <a:p>
                <a:endParaRPr lang="es-ES" sz="24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CF9139D-4616-4CFB-9F5C-BE99B7AF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108" y="3721876"/>
                <a:ext cx="10509608" cy="1522917"/>
              </a:xfrm>
              <a:prstGeom prst="rect">
                <a:avLst/>
              </a:prstGeom>
              <a:blipFill>
                <a:blip r:embed="rId2"/>
                <a:stretch>
                  <a:fillRect l="-17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4494-DEC1-4CE6-959C-791A400BE628}"/>
                  </a:ext>
                </a:extLst>
              </p:cNvPr>
              <p:cNvSpPr txBox="1"/>
              <p:nvPr/>
            </p:nvSpPr>
            <p:spPr>
              <a:xfrm>
                <a:off x="5213708" y="2319594"/>
                <a:ext cx="6632008" cy="1109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dirty="0"/>
                  <a:t>A partir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/>
                  <a:t> c</a:t>
                </a:r>
                <a:r>
                  <a:rPr lang="es-ES" sz="2400" b="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s-E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s-E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4494-DEC1-4CE6-959C-791A400BE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08" y="2319594"/>
                <a:ext cx="6632008" cy="1109406"/>
              </a:xfrm>
              <a:prstGeom prst="rect">
                <a:avLst/>
              </a:prstGeom>
              <a:blipFill>
                <a:blip r:embed="rId3"/>
                <a:stretch>
                  <a:fillRect l="-2757" t="-8791" b="-1208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BC2FF8-481A-479B-AA1A-3C320BC7D55C}"/>
                  </a:ext>
                </a:extLst>
              </p:cNvPr>
              <p:cNvSpPr txBox="1"/>
              <p:nvPr/>
            </p:nvSpPr>
            <p:spPr>
              <a:xfrm>
                <a:off x="5213708" y="5516919"/>
                <a:ext cx="6978292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2400" dirty="0"/>
                  <a:t>Calculamos el punto crítico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1.959964</m:t>
                    </m:r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BC2FF8-481A-479B-AA1A-3C320BC7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08" y="5516919"/>
                <a:ext cx="6978292" cy="494815"/>
              </a:xfrm>
              <a:prstGeom prst="rect">
                <a:avLst/>
              </a:prstGeom>
              <a:blipFill>
                <a:blip r:embed="rId4"/>
                <a:stretch>
                  <a:fillRect l="-1310" t="-11111" b="-197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ow to calculate Capital Gains Tax on Real Estate | SAVI DEVELOPERS">
            <a:extLst>
              <a:ext uri="{FF2B5EF4-FFF2-40B4-BE49-F238E27FC236}">
                <a16:creationId xmlns:a16="http://schemas.microsoft.com/office/drawing/2014/main" id="{3DAE2604-92C7-42F2-8375-D024F3BEEC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88" y="4483335"/>
            <a:ext cx="4201772" cy="25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89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he N.F.L.'s Most Valuable Player Might Be ... a Punter ...">
            <a:extLst>
              <a:ext uri="{FF2B5EF4-FFF2-40B4-BE49-F238E27FC236}">
                <a16:creationId xmlns:a16="http://schemas.microsoft.com/office/drawing/2014/main" id="{05EA64CB-195D-4369-B7D0-DA3CC15747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21" y="3343933"/>
            <a:ext cx="7664879" cy="35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C786A8-CEF3-4A1E-815F-73FD9C0D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4C10EA-E7A4-4CDE-8271-02F1CEB97C2C}"/>
              </a:ext>
            </a:extLst>
          </p:cNvPr>
          <p:cNvSpPr txBox="1"/>
          <p:nvPr/>
        </p:nvSpPr>
        <p:spPr>
          <a:xfrm>
            <a:off x="810000" y="2614174"/>
            <a:ext cx="10571998" cy="107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97AA7D5-C107-4299-A5C6-FF18330A4670}"/>
                  </a:ext>
                </a:extLst>
              </p:cNvPr>
              <p:cNvSpPr txBox="1"/>
              <p:nvPr/>
            </p:nvSpPr>
            <p:spPr>
              <a:xfrm>
                <a:off x="810001" y="2614174"/>
                <a:ext cx="10571998" cy="42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=1.959964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&lt;7.505038=</m:t>
                    </m:r>
                    <m:acc>
                      <m:accPr>
                        <m:chr m:val="̂"/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s-ES" dirty="0"/>
                  <a:t>     (Se rechaza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)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97AA7D5-C107-4299-A5C6-FF18330A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1" y="2614174"/>
                <a:ext cx="10571998" cy="423706"/>
              </a:xfrm>
              <a:prstGeom prst="rect">
                <a:avLst/>
              </a:prstGeom>
              <a:blipFill>
                <a:blip r:embed="rId3"/>
                <a:stretch>
                  <a:fillRect t="-7246" b="-115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68674CD-1EB6-4964-92C2-F6F016E01F06}"/>
                  </a:ext>
                </a:extLst>
              </p:cNvPr>
              <p:cNvSpPr txBox="1"/>
              <p:nvPr/>
            </p:nvSpPr>
            <p:spPr>
              <a:xfrm>
                <a:off x="809999" y="3224937"/>
                <a:ext cx="105719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dirty="0"/>
                  <a:t>Existen evidencias para poder rechazar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, por lo tanto, </a:t>
                </a:r>
                <a:r>
                  <a:rPr lang="es-ES" b="1" dirty="0"/>
                  <a:t>podemos decir que las personas que realizan deporte no beben la misma cantidad de cerveza que las que no hacen deporte.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68674CD-1EB6-4964-92C2-F6F016E0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99" y="3224937"/>
                <a:ext cx="10571998" cy="923330"/>
              </a:xfrm>
              <a:prstGeom prst="rect">
                <a:avLst/>
              </a:prstGeom>
              <a:blipFill>
                <a:blip r:embed="rId4"/>
                <a:stretch>
                  <a:fillRect l="-519" t="-3311" r="-461" b="-99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Flying Mouse 365 | Beer cartoon, Anime school girl, Sushi">
            <a:extLst>
              <a:ext uri="{FF2B5EF4-FFF2-40B4-BE49-F238E27FC236}">
                <a16:creationId xmlns:a16="http://schemas.microsoft.com/office/drawing/2014/main" id="{37B79893-CF4D-4990-9B3B-1FE87307D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55" y="42188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00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F1505-9D2C-491E-BBEA-ACB80FA1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Previsión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3EC77FE-CFC2-4A28-8BAB-7303A1C1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93" y="166892"/>
            <a:ext cx="507682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C3DDEB-EDCD-4626-82E3-E7F840FF2D80}"/>
              </a:ext>
            </a:extLst>
          </p:cNvPr>
          <p:cNvSpPr txBox="1"/>
          <p:nvPr/>
        </p:nvSpPr>
        <p:spPr>
          <a:xfrm>
            <a:off x="914400" y="3363085"/>
            <a:ext cx="4067117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Heterocedasticidad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Linealidad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Dependencia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No normal</a:t>
            </a:r>
          </a:p>
        </p:txBody>
      </p:sp>
    </p:spTree>
    <p:extLst>
      <p:ext uri="{BB962C8B-B14F-4D97-AF65-F5344CB8AC3E}">
        <p14:creationId xmlns:p14="http://schemas.microsoft.com/office/powerpoint/2010/main" val="2267188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D144E-70E5-408C-831E-E4EEC1DD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comparaciones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0D9282-AAD0-4E94-86CF-4C023F7D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96" y="2279150"/>
            <a:ext cx="330773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6BCC67D-C102-49A9-9047-299D35CA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6" y="2279150"/>
            <a:ext cx="3302028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C811E61-2555-4388-9ECA-045878F91F94}"/>
              </a:ext>
            </a:extLst>
          </p:cNvPr>
          <p:cNvSpPr txBox="1"/>
          <p:nvPr/>
        </p:nvSpPr>
        <p:spPr>
          <a:xfrm>
            <a:off x="573715" y="2684623"/>
            <a:ext cx="3801883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Sexo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Fumadores vs No fumadores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Cataluña vs Andalucía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Evolución del consumo de cerveza según la edad, peso y altura </a:t>
            </a:r>
          </a:p>
        </p:txBody>
      </p:sp>
    </p:spTree>
    <p:extLst>
      <p:ext uri="{BB962C8B-B14F-4D97-AF65-F5344CB8AC3E}">
        <p14:creationId xmlns:p14="http://schemas.microsoft.com/office/powerpoint/2010/main" val="465845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{3DE425F8-CB8B-4D63-BBA9-2EB00BC739A1}tf03457503</Template>
  <TotalTime>0</TotalTime>
  <Words>187</Words>
  <Application>Microsoft Office PowerPoint</Application>
  <PresentationFormat>Panorámica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Century Gothic</vt:lpstr>
      <vt:lpstr>Wingdings 2</vt:lpstr>
      <vt:lpstr>Citable</vt:lpstr>
      <vt:lpstr>¿Hay diferencia en el consumo de cerveza entre la gente que practica deporte y la que no?</vt:lpstr>
      <vt:lpstr>Objetivo</vt:lpstr>
      <vt:lpstr>Prueba de hipótesis</vt:lpstr>
      <vt:lpstr>Trabajo de campo</vt:lpstr>
      <vt:lpstr>Visualizamos los datos</vt:lpstr>
      <vt:lpstr>Calculamos el estadístico</vt:lpstr>
      <vt:lpstr>Conclusiones</vt:lpstr>
      <vt:lpstr>Previsión</vt:lpstr>
      <vt:lpstr>Otras comparaciones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¿Hay diferencia en el consumo de cerveza entre la gente que hace deporte y la que no?</dc:title>
  <dc:creator>adrian crisan</dc:creator>
  <cp:lastModifiedBy>adrian crisan</cp:lastModifiedBy>
  <cp:revision>20</cp:revision>
  <dcterms:created xsi:type="dcterms:W3CDTF">2020-12-19T12:42:37Z</dcterms:created>
  <dcterms:modified xsi:type="dcterms:W3CDTF">2021-01-19T19:44:29Z</dcterms:modified>
</cp:coreProperties>
</file>